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3"/>
  </p:notes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86" d="100"/>
          <a:sy n="86"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3B9F68-8839-4BDF-B4FA-BDA956453A5E}" type="datetimeFigureOut">
              <a:rPr lang="en-US" smtClean="0"/>
              <a:pPr/>
              <a:t>15-11-2021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A37EDC-D57D-4F13-8D29-22A4D2CC158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A37EDC-D57D-4F13-8D29-22A4D2CC1587}"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4C5CF2E-36CD-4BF3-8EF0-4FBE884F16C3}" type="datetimeFigureOut">
              <a:rPr lang="en-US" smtClean="0"/>
              <a:pPr/>
              <a:t>15-11-2021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2F004FB-F56F-4531-94D7-3E54372380D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C5CF2E-36CD-4BF3-8EF0-4FBE884F16C3}" type="datetimeFigureOut">
              <a:rPr lang="en-US" smtClean="0"/>
              <a:pPr/>
              <a:t>15-11-2021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2F004FB-F56F-4531-94D7-3E54372380D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C5CF2E-36CD-4BF3-8EF0-4FBE884F16C3}" type="datetimeFigureOut">
              <a:rPr lang="en-US" smtClean="0"/>
              <a:pPr/>
              <a:t>15-11-2021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2F004FB-F56F-4531-94D7-3E54372380D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C5CF2E-36CD-4BF3-8EF0-4FBE884F16C3}" type="datetimeFigureOut">
              <a:rPr lang="en-US" smtClean="0"/>
              <a:pPr/>
              <a:t>15-11-2021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2F004FB-F56F-4531-94D7-3E54372380DA}"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4C5CF2E-36CD-4BF3-8EF0-4FBE884F16C3}" type="datetimeFigureOut">
              <a:rPr lang="en-US" smtClean="0"/>
              <a:pPr/>
              <a:t>15-11-2021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2F004FB-F56F-4531-94D7-3E54372380DA}"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4C5CF2E-36CD-4BF3-8EF0-4FBE884F16C3}" type="datetimeFigureOut">
              <a:rPr lang="en-US" smtClean="0"/>
              <a:pPr/>
              <a:t>15-11-2021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2F004FB-F56F-4531-94D7-3E54372380DA}"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4C5CF2E-36CD-4BF3-8EF0-4FBE884F16C3}" type="datetimeFigureOut">
              <a:rPr lang="en-US" smtClean="0"/>
              <a:pPr/>
              <a:t>15-11-2021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2F004FB-F56F-4531-94D7-3E54372380D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4C5CF2E-36CD-4BF3-8EF0-4FBE884F16C3}" type="datetimeFigureOut">
              <a:rPr lang="en-US" smtClean="0"/>
              <a:pPr/>
              <a:t>15-11-2021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2F004FB-F56F-4531-94D7-3E54372380DA}"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4C5CF2E-36CD-4BF3-8EF0-4FBE884F16C3}" type="datetimeFigureOut">
              <a:rPr lang="en-US" smtClean="0"/>
              <a:pPr/>
              <a:t>15-11-2021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2F004FB-F56F-4531-94D7-3E54372380D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4C5CF2E-36CD-4BF3-8EF0-4FBE884F16C3}" type="datetimeFigureOut">
              <a:rPr lang="en-US" smtClean="0"/>
              <a:pPr/>
              <a:t>15-11-2021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2F004FB-F56F-4531-94D7-3E54372380D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4C5CF2E-36CD-4BF3-8EF0-4FBE884F16C3}" type="datetimeFigureOut">
              <a:rPr lang="en-US" smtClean="0"/>
              <a:pPr/>
              <a:t>15-11-2021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2F004FB-F56F-4531-94D7-3E54372380DA}"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4C5CF2E-36CD-4BF3-8EF0-4FBE884F16C3}" type="datetimeFigureOut">
              <a:rPr lang="en-US" smtClean="0"/>
              <a:pPr/>
              <a:t>15-11-2021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2F004FB-F56F-4531-94D7-3E54372380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152400"/>
            <a:ext cx="3200400" cy="1066800"/>
          </a:xfrm>
        </p:spPr>
        <p:txBody>
          <a:bodyPr/>
          <a:lstStyle/>
          <a:p>
            <a:r>
              <a:rPr lang="en-US" dirty="0" smtClean="0">
                <a:solidFill>
                  <a:schemeClr val="accent2"/>
                </a:solidFill>
              </a:rPr>
              <a:t>SURGERY</a:t>
            </a:r>
            <a:endParaRPr lang="en-US" dirty="0">
              <a:solidFill>
                <a:schemeClr val="accent2"/>
              </a:solidFill>
            </a:endParaRPr>
          </a:p>
        </p:txBody>
      </p:sp>
      <p:sp>
        <p:nvSpPr>
          <p:cNvPr id="3" name="Subtitle 2"/>
          <p:cNvSpPr>
            <a:spLocks noGrp="1"/>
          </p:cNvSpPr>
          <p:nvPr>
            <p:ph type="subTitle" idx="1"/>
          </p:nvPr>
        </p:nvSpPr>
        <p:spPr>
          <a:xfrm>
            <a:off x="1219200" y="1447800"/>
            <a:ext cx="7162800" cy="762001"/>
          </a:xfrm>
        </p:spPr>
        <p:txBody>
          <a:bodyPr>
            <a:normAutofit fontScale="25000" lnSpcReduction="20000"/>
          </a:bodyPr>
          <a:lstStyle/>
          <a:p>
            <a:r>
              <a:rPr lang="en-US" sz="14400" dirty="0" smtClean="0"/>
              <a:t>  </a:t>
            </a:r>
            <a:r>
              <a:rPr lang="en-US" sz="14400" dirty="0" smtClean="0">
                <a:solidFill>
                  <a:schemeClr val="bg2">
                    <a:lumMod val="50000"/>
                  </a:schemeClr>
                </a:solidFill>
              </a:rPr>
              <a:t>INTRODUCTION </a:t>
            </a:r>
            <a:r>
              <a:rPr lang="en-US" sz="14400" dirty="0" smtClean="0">
                <a:solidFill>
                  <a:schemeClr val="bg2">
                    <a:lumMod val="50000"/>
                  </a:schemeClr>
                </a:solidFill>
              </a:rPr>
              <a:t>TO </a:t>
            </a:r>
            <a:r>
              <a:rPr lang="en-US" sz="14400" dirty="0" smtClean="0">
                <a:solidFill>
                  <a:schemeClr val="bg2">
                    <a:lumMod val="50000"/>
                  </a:schemeClr>
                </a:solidFill>
              </a:rPr>
              <a:t>SURGERY</a:t>
            </a:r>
            <a:r>
              <a:rPr lang="en-US" sz="14400" dirty="0" smtClean="0"/>
              <a:t/>
            </a:r>
            <a:br>
              <a:rPr lang="en-US" sz="14400" dirty="0" smtClean="0"/>
            </a:br>
            <a:endParaRPr lang="en-US" sz="14400" dirty="0" smtClean="0"/>
          </a:p>
          <a:p>
            <a:endParaRPr lang="en-US" dirty="0" smtClean="0"/>
          </a:p>
          <a:p>
            <a:endParaRPr lang="en-US" sz="5600" dirty="0" smtClean="0">
              <a:solidFill>
                <a:srgbClr val="002060"/>
              </a:solidFill>
            </a:endParaRPr>
          </a:p>
          <a:p>
            <a:pPr lvl="8"/>
            <a:r>
              <a:rPr lang="en-US" sz="7200" dirty="0" smtClean="0">
                <a:solidFill>
                  <a:srgbClr val="002060"/>
                </a:solidFill>
              </a:rPr>
              <a:t>By</a:t>
            </a:r>
          </a:p>
          <a:p>
            <a:pPr lvl="8"/>
            <a:r>
              <a:rPr lang="en-US" sz="7200" dirty="0" smtClean="0">
                <a:solidFill>
                  <a:srgbClr val="002060"/>
                </a:solidFill>
              </a:rPr>
              <a:t>Dr. </a:t>
            </a:r>
            <a:r>
              <a:rPr lang="en-US" sz="7200" dirty="0" err="1" smtClean="0">
                <a:solidFill>
                  <a:srgbClr val="002060"/>
                </a:solidFill>
              </a:rPr>
              <a:t>Bino</a:t>
            </a:r>
            <a:r>
              <a:rPr lang="en-US" sz="7200" dirty="0" smtClean="0">
                <a:solidFill>
                  <a:srgbClr val="002060"/>
                </a:solidFill>
              </a:rPr>
              <a:t> </a:t>
            </a:r>
          </a:p>
          <a:p>
            <a:pPr lvl="8"/>
            <a:r>
              <a:rPr lang="en-US" sz="7200" dirty="0" smtClean="0">
                <a:solidFill>
                  <a:srgbClr val="002060"/>
                </a:solidFill>
              </a:rPr>
              <a:t>Associate Prof</a:t>
            </a:r>
          </a:p>
          <a:p>
            <a:pPr lvl="8"/>
            <a:r>
              <a:rPr lang="en-US" sz="7200" dirty="0" smtClean="0">
                <a:solidFill>
                  <a:srgbClr val="002060"/>
                </a:solidFill>
              </a:rPr>
              <a:t>Dept. of Surgery</a:t>
            </a:r>
            <a:endParaRPr lang="en-US" sz="7200" dirty="0">
              <a:solidFill>
                <a:srgbClr val="002060"/>
              </a:solidFill>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AMBROSE PARE- he has given treatment for the gunshot wounds </a:t>
            </a:r>
          </a:p>
          <a:p>
            <a:r>
              <a:rPr lang="en-US" dirty="0" smtClean="0"/>
              <a:t>From ancient to modern era more developments in the field of surgery </a:t>
            </a:r>
          </a:p>
          <a:p>
            <a:r>
              <a:rPr lang="en-US" dirty="0" smtClean="0"/>
              <a:t>In 19</a:t>
            </a:r>
            <a:r>
              <a:rPr lang="en-US" baseline="30000" dirty="0" smtClean="0"/>
              <a:t>th</a:t>
            </a:r>
            <a:r>
              <a:rPr lang="en-US" dirty="0" smtClean="0"/>
              <a:t> century degree was awarded for surgery (MS)</a:t>
            </a:r>
          </a:p>
          <a:p>
            <a:endParaRPr lang="en-US" dirty="0"/>
          </a:p>
        </p:txBody>
      </p:sp>
    </p:spTree>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102291"/>
          </a:xfrm>
        </p:spPr>
        <p:txBody>
          <a:bodyPr/>
          <a:lstStyle/>
          <a:p>
            <a:r>
              <a:rPr lang="en-US" dirty="0" smtClean="0"/>
              <a:t>Control of bleeding </a:t>
            </a:r>
          </a:p>
          <a:p>
            <a:r>
              <a:rPr lang="en-US" dirty="0" smtClean="0"/>
              <a:t>Control of infection </a:t>
            </a:r>
          </a:p>
          <a:p>
            <a:r>
              <a:rPr lang="en-US" dirty="0" smtClean="0"/>
              <a:t>Control of pain (</a:t>
            </a:r>
            <a:r>
              <a:rPr lang="en-US" dirty="0" err="1" smtClean="0"/>
              <a:t>anaesthesia</a:t>
            </a:r>
            <a:r>
              <a:rPr lang="en-US" dirty="0" smtClean="0"/>
              <a:t>)</a:t>
            </a:r>
          </a:p>
          <a:p>
            <a:endParaRPr lang="en-US" dirty="0"/>
          </a:p>
        </p:txBody>
      </p:sp>
      <p:sp>
        <p:nvSpPr>
          <p:cNvPr id="4" name="Title 3"/>
          <p:cNvSpPr>
            <a:spLocks noGrp="1"/>
          </p:cNvSpPr>
          <p:nvPr>
            <p:ph type="title"/>
          </p:nvPr>
        </p:nvSpPr>
        <p:spPr/>
        <p:txBody>
          <a:bodyPr>
            <a:normAutofit fontScale="90000"/>
          </a:bodyPr>
          <a:lstStyle/>
          <a:p>
            <a:r>
              <a:rPr lang="en-US" dirty="0" smtClean="0"/>
              <a:t>MODERN DEVELOPMENTS IN THE FIELD OF SURGERY</a:t>
            </a:r>
            <a:endParaRPr lang="en-US" dirty="0"/>
          </a:p>
        </p:txBody>
      </p:sp>
    </p:spTree>
  </p:cSld>
  <p:clrMapOvr>
    <a:masterClrMapping/>
  </p:clrMapOvr>
  <p:transition>
    <p:check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a:bodyPr>
          <a:lstStyle/>
          <a:p>
            <a:r>
              <a:rPr lang="en-US" dirty="0" smtClean="0"/>
              <a:t>BLEEDING- threat that a patient would bleed to death before treatment or during the operation</a:t>
            </a:r>
          </a:p>
          <a:p>
            <a:r>
              <a:rPr lang="en-US" dirty="0" smtClean="0"/>
              <a:t>CAUTERIZATION- fusing a wound closed with extreme heat it is more destructive, painful and poor outcomes </a:t>
            </a:r>
          </a:p>
          <a:p>
            <a:r>
              <a:rPr lang="en-US" dirty="0" smtClean="0"/>
              <a:t>LIGATURE- it is material used to tie of the blood vessels was </a:t>
            </a:r>
            <a:r>
              <a:rPr lang="en-US" dirty="0" err="1" smtClean="0"/>
              <a:t>orginated</a:t>
            </a:r>
            <a:r>
              <a:rPr lang="en-US" dirty="0" smtClean="0"/>
              <a:t> by ABUL CASIS in 10</a:t>
            </a:r>
            <a:r>
              <a:rPr lang="en-US" baseline="30000" dirty="0" smtClean="0"/>
              <a:t>th</a:t>
            </a:r>
            <a:r>
              <a:rPr lang="en-US" dirty="0" smtClean="0"/>
              <a:t> century and improved by AMBROSE PARE in 16</a:t>
            </a:r>
            <a:r>
              <a:rPr lang="en-US" baseline="30000" dirty="0" smtClean="0"/>
              <a:t>th</a:t>
            </a:r>
            <a:r>
              <a:rPr lang="en-US" dirty="0" smtClean="0"/>
              <a:t> century .These works are the significant improvement .   </a:t>
            </a:r>
            <a:endParaRPr lang="en-US" dirty="0"/>
          </a:p>
        </p:txBody>
      </p:sp>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lstStyle/>
          <a:p>
            <a:r>
              <a:rPr lang="en-US" dirty="0" smtClean="0"/>
              <a:t>SEMMELWEIS- introduced </a:t>
            </a:r>
            <a:r>
              <a:rPr lang="en-US" dirty="0" err="1" smtClean="0"/>
              <a:t>compulsary</a:t>
            </a:r>
            <a:r>
              <a:rPr lang="en-US" dirty="0" smtClean="0"/>
              <a:t> hand washing for everyone entering the maternal wards </a:t>
            </a:r>
          </a:p>
          <a:p>
            <a:r>
              <a:rPr lang="en-US" dirty="0" smtClean="0"/>
              <a:t>JOSEPH LISTER-he experimenting with using phenol during surgery to prevent infections, he introduced the technique to </a:t>
            </a:r>
            <a:r>
              <a:rPr lang="en-US" dirty="0" err="1" smtClean="0"/>
              <a:t>sterlize</a:t>
            </a:r>
            <a:r>
              <a:rPr lang="en-US" dirty="0" smtClean="0"/>
              <a:t> equipments, rigorous hand washing then implementation of rubber </a:t>
            </a:r>
            <a:r>
              <a:rPr lang="en-US" dirty="0" err="1" smtClean="0"/>
              <a:t>gloves.These</a:t>
            </a:r>
            <a:r>
              <a:rPr lang="en-US" dirty="0" smtClean="0"/>
              <a:t> are the major developments in the history of surgery. </a:t>
            </a:r>
            <a:endParaRPr lang="en-US" dirty="0"/>
          </a:p>
        </p:txBody>
      </p:sp>
    </p:spTree>
  </p:cSld>
  <p:clrMapOvr>
    <a:masterClrMapping/>
  </p:clrMapOvr>
  <p:transition>
    <p:zoom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Mordern</a:t>
            </a:r>
            <a:r>
              <a:rPr lang="en-US" dirty="0" smtClean="0"/>
              <a:t> pain control </a:t>
            </a:r>
            <a:r>
              <a:rPr lang="en-US" dirty="0" err="1" smtClean="0"/>
              <a:t>anaesthesia</a:t>
            </a:r>
            <a:r>
              <a:rPr lang="en-US" dirty="0" smtClean="0"/>
              <a:t> was discovered by two </a:t>
            </a:r>
            <a:r>
              <a:rPr lang="en-US" dirty="0" err="1" smtClean="0"/>
              <a:t>american</a:t>
            </a:r>
            <a:r>
              <a:rPr lang="en-US" dirty="0" smtClean="0"/>
              <a:t> dental surgeons HORACE WELLS and WILLIAM MORTON</a:t>
            </a:r>
          </a:p>
          <a:p>
            <a:r>
              <a:rPr lang="en-US" dirty="0" smtClean="0"/>
              <a:t>JOHNSNOW – he has introduced the use of </a:t>
            </a:r>
            <a:r>
              <a:rPr lang="en-US" dirty="0" err="1" smtClean="0"/>
              <a:t>anaesthetic</a:t>
            </a:r>
            <a:r>
              <a:rPr lang="en-US" dirty="0" smtClean="0"/>
              <a:t> chemicals such as ether and chloroform </a:t>
            </a:r>
            <a:endParaRPr lang="en-US" dirty="0"/>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Physical trauma</a:t>
            </a:r>
          </a:p>
          <a:p>
            <a:r>
              <a:rPr lang="en-US" dirty="0" smtClean="0"/>
              <a:t>Anatomical abnormalities </a:t>
            </a:r>
          </a:p>
          <a:p>
            <a:r>
              <a:rPr lang="en-US" dirty="0" smtClean="0"/>
              <a:t>Inflammation </a:t>
            </a:r>
          </a:p>
          <a:p>
            <a:r>
              <a:rPr lang="en-US" dirty="0" err="1" smtClean="0"/>
              <a:t>Neoplasia</a:t>
            </a:r>
            <a:r>
              <a:rPr lang="en-US" dirty="0" smtClean="0"/>
              <a:t> </a:t>
            </a:r>
          </a:p>
          <a:p>
            <a:r>
              <a:rPr lang="en-US" dirty="0" smtClean="0"/>
              <a:t>Deformities</a:t>
            </a:r>
          </a:p>
          <a:p>
            <a:r>
              <a:rPr lang="en-US" dirty="0" smtClean="0"/>
              <a:t>Nerve damages </a:t>
            </a:r>
            <a:endParaRPr lang="en-US" dirty="0"/>
          </a:p>
        </p:txBody>
      </p:sp>
      <p:sp>
        <p:nvSpPr>
          <p:cNvPr id="3" name="Title 2"/>
          <p:cNvSpPr>
            <a:spLocks noGrp="1"/>
          </p:cNvSpPr>
          <p:nvPr>
            <p:ph type="title"/>
          </p:nvPr>
        </p:nvSpPr>
        <p:spPr/>
        <p:txBody>
          <a:bodyPr>
            <a:normAutofit fontScale="90000"/>
          </a:bodyPr>
          <a:lstStyle/>
          <a:p>
            <a:r>
              <a:rPr lang="en-US" dirty="0" smtClean="0"/>
              <a:t>CONDITIONS TREATED BY SURGERY</a:t>
            </a:r>
            <a:endParaRPr lang="en-US" dirty="0"/>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Homoeopathy is highly scientific ,logical, safe, quick and extremely effective method of healing </a:t>
            </a:r>
          </a:p>
          <a:p>
            <a:r>
              <a:rPr lang="en-US" dirty="0" smtClean="0"/>
              <a:t>It offers long lasting to permanent cure </a:t>
            </a:r>
          </a:p>
          <a:p>
            <a:r>
              <a:rPr lang="en-US" dirty="0" smtClean="0"/>
              <a:t>Does not treat superficially and heals the patient from within </a:t>
            </a:r>
          </a:p>
          <a:p>
            <a:r>
              <a:rPr lang="en-US" dirty="0" smtClean="0"/>
              <a:t>Homoeopathy is an Holistic medicine .</a:t>
            </a:r>
          </a:p>
          <a:p>
            <a:r>
              <a:rPr lang="en-US" dirty="0" smtClean="0"/>
              <a:t>Homoeopathy is an magic of minimum dose</a:t>
            </a:r>
          </a:p>
          <a:p>
            <a:r>
              <a:rPr lang="en-US" dirty="0" smtClean="0"/>
              <a:t>Homoeopathy is an better substitute to Antibiotics </a:t>
            </a:r>
            <a:endParaRPr lang="en-US" dirty="0"/>
          </a:p>
        </p:txBody>
      </p:sp>
      <p:sp>
        <p:nvSpPr>
          <p:cNvPr id="3" name="Title 2"/>
          <p:cNvSpPr>
            <a:spLocks noGrp="1"/>
          </p:cNvSpPr>
          <p:nvPr>
            <p:ph type="title"/>
          </p:nvPr>
        </p:nvSpPr>
        <p:spPr/>
        <p:txBody>
          <a:bodyPr/>
          <a:lstStyle/>
          <a:p>
            <a:r>
              <a:rPr lang="en-US" dirty="0" smtClean="0"/>
              <a:t>SCOPE OF HOMOEOPATHY</a:t>
            </a:r>
            <a:endParaRPr lang="en-US"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lstStyle/>
          <a:p>
            <a:r>
              <a:rPr lang="en-US" dirty="0" smtClean="0"/>
              <a:t>Homoeopathy </a:t>
            </a:r>
            <a:r>
              <a:rPr lang="en-US" dirty="0" err="1" smtClean="0"/>
              <a:t>ia</a:t>
            </a:r>
            <a:r>
              <a:rPr lang="en-US" dirty="0" smtClean="0"/>
              <a:t> a good treatment for viral infections </a:t>
            </a:r>
          </a:p>
          <a:p>
            <a:r>
              <a:rPr lang="en-US" dirty="0" smtClean="0"/>
              <a:t>Homoeopathy often avoid surgery</a:t>
            </a:r>
          </a:p>
          <a:p>
            <a:r>
              <a:rPr lang="en-US" dirty="0" smtClean="0"/>
              <a:t>Homoeopathy answer to allergic diseases </a:t>
            </a:r>
          </a:p>
          <a:p>
            <a:r>
              <a:rPr lang="en-US" dirty="0" smtClean="0"/>
              <a:t>Is good effective for children and infants </a:t>
            </a:r>
          </a:p>
          <a:p>
            <a:r>
              <a:rPr lang="en-US" dirty="0" smtClean="0"/>
              <a:t>Homoeopathy is not against surgery</a:t>
            </a:r>
          </a:p>
          <a:p>
            <a:r>
              <a:rPr lang="en-US" dirty="0" smtClean="0"/>
              <a:t>Surgery is an art and science where medicines have limited or no role and where surgical aid operation can cure and improve the conditions</a:t>
            </a:r>
            <a:endParaRPr lang="en-US" dirty="0"/>
          </a:p>
        </p:txBody>
      </p:sp>
    </p:spTree>
  </p:cSld>
  <p:clrMapOvr>
    <a:masterClrMapping/>
  </p:clrMapOvr>
  <p:transition>
    <p:strips dir="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Disease results form derangements of vital force, only </a:t>
            </a:r>
            <a:r>
              <a:rPr lang="en-US" smtClean="0"/>
              <a:t>functional changes </a:t>
            </a:r>
            <a:r>
              <a:rPr lang="en-US" dirty="0" smtClean="0"/>
              <a:t>where no pathology so no need of application of surgery. sometimes it leads to pathological changes where normalcy cannot be retained in those conditions, the role of surgery is important  </a:t>
            </a:r>
          </a:p>
          <a:p>
            <a:r>
              <a:rPr lang="en-US" dirty="0" smtClean="0"/>
              <a:t>There are number of diseases which are labeled as surgical, where homoeopathy works, it may cures and also avoid surgery </a:t>
            </a:r>
          </a:p>
          <a:p>
            <a:endParaRPr lang="en-US" dirty="0"/>
          </a:p>
        </p:txBody>
      </p:sp>
      <p:sp>
        <p:nvSpPr>
          <p:cNvPr id="3" name="Title 2"/>
          <p:cNvSpPr>
            <a:spLocks noGrp="1"/>
          </p:cNvSpPr>
          <p:nvPr>
            <p:ph type="title"/>
          </p:nvPr>
        </p:nvSpPr>
        <p:spPr/>
        <p:txBody>
          <a:bodyPr/>
          <a:lstStyle/>
          <a:p>
            <a:r>
              <a:rPr lang="en-US" dirty="0" smtClean="0"/>
              <a:t>DISEASE</a:t>
            </a:r>
            <a:endParaRPr lang="en-US" dirty="0"/>
          </a:p>
        </p:txBody>
      </p:sp>
    </p:spTree>
  </p:cSld>
  <p:clrMapOvr>
    <a:masterClrMapping/>
  </p:clrMapOvr>
  <p:transition>
    <p:plus/>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r>
              <a:rPr lang="en-US" dirty="0" smtClean="0"/>
              <a:t>Tonsillitis </a:t>
            </a:r>
          </a:p>
          <a:p>
            <a:r>
              <a:rPr lang="en-US" dirty="0" err="1" smtClean="0"/>
              <a:t>Haemorrhoids</a:t>
            </a:r>
            <a:endParaRPr lang="en-US" dirty="0" smtClean="0"/>
          </a:p>
          <a:p>
            <a:r>
              <a:rPr lang="en-US" dirty="0" smtClean="0"/>
              <a:t>Appendicitis </a:t>
            </a:r>
          </a:p>
          <a:p>
            <a:r>
              <a:rPr lang="en-US" dirty="0" smtClean="0"/>
              <a:t>polyps</a:t>
            </a:r>
          </a:p>
          <a:p>
            <a:r>
              <a:rPr lang="en-US" dirty="0" smtClean="0"/>
              <a:t>Kidney and gall bladder stones </a:t>
            </a:r>
          </a:p>
          <a:p>
            <a:r>
              <a:rPr lang="en-US" dirty="0" smtClean="0"/>
              <a:t>Uterine fibroids</a:t>
            </a:r>
          </a:p>
          <a:p>
            <a:r>
              <a:rPr lang="en-US" dirty="0" smtClean="0"/>
              <a:t>Ovarian cysts</a:t>
            </a:r>
          </a:p>
          <a:p>
            <a:r>
              <a:rPr lang="en-US" dirty="0" err="1" smtClean="0"/>
              <a:t>Warts,corns</a:t>
            </a:r>
            <a:r>
              <a:rPr lang="en-US" dirty="0" smtClean="0"/>
              <a:t> ,etc </a:t>
            </a:r>
          </a:p>
        </p:txBody>
      </p:sp>
      <p:sp>
        <p:nvSpPr>
          <p:cNvPr id="3" name="Title 2"/>
          <p:cNvSpPr>
            <a:spLocks noGrp="1"/>
          </p:cNvSpPr>
          <p:nvPr>
            <p:ph type="title"/>
          </p:nvPr>
        </p:nvSpPr>
        <p:spPr/>
        <p:txBody>
          <a:bodyPr/>
          <a:lstStyle/>
          <a:p>
            <a:r>
              <a:rPr lang="en-US" dirty="0" smtClean="0"/>
              <a:t>examples</a:t>
            </a:r>
            <a:endParaRPr lang="en-US" dirty="0"/>
          </a:p>
        </p:txBody>
      </p:sp>
    </p:spTree>
  </p:cSld>
  <p:clrMapOvr>
    <a:masterClrMapping/>
  </p:clrMapOvr>
  <p:transition>
    <p:cover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15000"/>
          </a:xfrm>
        </p:spPr>
        <p:txBody>
          <a:bodyPr>
            <a:normAutofit/>
          </a:bodyPr>
          <a:lstStyle/>
          <a:p>
            <a:r>
              <a:rPr lang="en-US" dirty="0" smtClean="0"/>
              <a:t>It is an art</a:t>
            </a:r>
          </a:p>
          <a:p>
            <a:r>
              <a:rPr lang="en-US" dirty="0" smtClean="0"/>
              <a:t>It is an branch of medicine which is concerned with the repair, removal or replacement of the diseased tissue. In other words , any cutting, suturing, and repairing of human tissues.</a:t>
            </a:r>
          </a:p>
          <a:p>
            <a:r>
              <a:rPr lang="en-US" dirty="0" smtClean="0"/>
              <a:t>In medicine, surgery(</a:t>
            </a:r>
            <a:r>
              <a:rPr lang="en-US" dirty="0" err="1" smtClean="0"/>
              <a:t>greek</a:t>
            </a:r>
            <a:r>
              <a:rPr lang="en-US" dirty="0" smtClean="0"/>
              <a:t>) meaning- HAND WORK. It is an medical </a:t>
            </a:r>
            <a:r>
              <a:rPr lang="en-US" dirty="0" err="1" smtClean="0"/>
              <a:t>speciality</a:t>
            </a:r>
            <a:r>
              <a:rPr lang="en-US" dirty="0" smtClean="0"/>
              <a:t> that uses operative manual and instrumental techniques on a patient to investigate and to treat a pathological condition such as disease or injury which helps to improve the body functions.   </a:t>
            </a:r>
            <a:endParaRPr lang="en-US" dirty="0"/>
          </a:p>
        </p:txBody>
      </p:sp>
      <p:sp>
        <p:nvSpPr>
          <p:cNvPr id="2" name="Title 1"/>
          <p:cNvSpPr>
            <a:spLocks noGrp="1"/>
          </p:cNvSpPr>
          <p:nvPr>
            <p:ph type="title"/>
          </p:nvPr>
        </p:nvSpPr>
        <p:spPr>
          <a:xfrm>
            <a:off x="457200" y="152400"/>
            <a:ext cx="8229600" cy="762000"/>
          </a:xfrm>
        </p:spPr>
        <p:txBody>
          <a:bodyPr/>
          <a:lstStyle/>
          <a:p>
            <a:r>
              <a:rPr lang="en-US" dirty="0" smtClean="0"/>
              <a:t>DEFINITION</a:t>
            </a:r>
            <a:endParaRPr lang="en-US" dirty="0"/>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4525963"/>
          </a:xfrm>
        </p:spPr>
        <p:txBody>
          <a:bodyPr>
            <a:normAutofit fontScale="92500" lnSpcReduction="20000"/>
          </a:bodyPr>
          <a:lstStyle/>
          <a:p>
            <a:r>
              <a:rPr lang="en-US" smtClean="0"/>
              <a:t>Pathology </a:t>
            </a:r>
            <a:r>
              <a:rPr lang="en-US" dirty="0" smtClean="0"/>
              <a:t>is the ultimate of the disease process and not the cause of the disease </a:t>
            </a:r>
          </a:p>
          <a:p>
            <a:r>
              <a:rPr lang="en-US" dirty="0" smtClean="0"/>
              <a:t>surgery eliminates the ultimate of the disease and not its cause </a:t>
            </a:r>
          </a:p>
          <a:p>
            <a:r>
              <a:rPr lang="en-US" dirty="0" smtClean="0"/>
              <a:t>Homoeopathy treats the patient as </a:t>
            </a:r>
            <a:r>
              <a:rPr lang="en-US" dirty="0" err="1" smtClean="0"/>
              <a:t>as</a:t>
            </a:r>
            <a:r>
              <a:rPr lang="en-US" dirty="0" smtClean="0"/>
              <a:t> whole and not just the disease</a:t>
            </a:r>
          </a:p>
          <a:p>
            <a:r>
              <a:rPr lang="en-US" dirty="0" smtClean="0"/>
              <a:t>Surgery is the </a:t>
            </a:r>
            <a:r>
              <a:rPr lang="en-US" dirty="0" err="1" smtClean="0"/>
              <a:t>integeral</a:t>
            </a:r>
            <a:r>
              <a:rPr lang="en-US" dirty="0" smtClean="0"/>
              <a:t> part of the medicine </a:t>
            </a:r>
          </a:p>
          <a:p>
            <a:r>
              <a:rPr lang="en-US" dirty="0" smtClean="0"/>
              <a:t>Hahnemann clearly advocated its use in certain clinical conditions </a:t>
            </a:r>
          </a:p>
          <a:p>
            <a:r>
              <a:rPr lang="en-US" dirty="0" smtClean="0"/>
              <a:t>In case of fracture, deformity which cannot be treated by medicine  in such cases it requires surgery and corrected only by surgical procedure</a:t>
            </a:r>
          </a:p>
          <a:p>
            <a:r>
              <a:rPr lang="en-US" dirty="0" smtClean="0"/>
              <a:t>Homoeopathy in pre and post surgery</a:t>
            </a:r>
            <a:endParaRPr lang="en-US" dirty="0"/>
          </a:p>
        </p:txBody>
      </p:sp>
    </p:spTree>
  </p:cSld>
  <p:clrMapOvr>
    <a:masterClrMapping/>
  </p:clrMapOvr>
  <p:transition>
    <p:strips dir="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429000"/>
            <a:ext cx="8229600" cy="2578291"/>
          </a:xfrm>
        </p:spPr>
        <p:txBody>
          <a:bodyPr/>
          <a:lstStyle/>
          <a:p>
            <a:r>
              <a:rPr lang="en-US" dirty="0" smtClean="0"/>
              <a:t>THANK YOU</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229600" cy="4754563"/>
          </a:xfrm>
        </p:spPr>
        <p:txBody>
          <a:bodyPr/>
          <a:lstStyle/>
          <a:p>
            <a:r>
              <a:rPr lang="en-US" dirty="0" smtClean="0"/>
              <a:t>The act of performing surgery may be called as surgical </a:t>
            </a:r>
            <a:r>
              <a:rPr lang="en-US" sz="3600" dirty="0" smtClean="0"/>
              <a:t>procedure/operation</a:t>
            </a:r>
            <a:r>
              <a:rPr lang="en-US" dirty="0" smtClean="0"/>
              <a:t> or simply surgery.</a:t>
            </a:r>
          </a:p>
          <a:p>
            <a:r>
              <a:rPr lang="en-US" dirty="0" smtClean="0"/>
              <a:t>Surgery can last from min to hrs.</a:t>
            </a:r>
          </a:p>
          <a:p>
            <a:r>
              <a:rPr lang="en-US" dirty="0" smtClean="0"/>
              <a:t>It is also called as an invasive procedure </a:t>
            </a:r>
          </a:p>
          <a:p>
            <a:r>
              <a:rPr lang="en-US" dirty="0" smtClean="0"/>
              <a:t>Surgery is an art and science where medicines have limited role or no role and where surgical aid, operation can cure and improve the conditions. </a:t>
            </a: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 Indian physician SUSHRUTA ,who thought and </a:t>
            </a:r>
            <a:r>
              <a:rPr lang="en-US" dirty="0" err="1" smtClean="0"/>
              <a:t>practised</a:t>
            </a:r>
            <a:r>
              <a:rPr lang="en-US" dirty="0" smtClean="0"/>
              <a:t> surgery on the banks of the </a:t>
            </a:r>
            <a:r>
              <a:rPr lang="en-US" dirty="0" err="1" smtClean="0"/>
              <a:t>ganges</a:t>
            </a:r>
            <a:r>
              <a:rPr lang="en-US" dirty="0" smtClean="0"/>
              <a:t> around 600BC </a:t>
            </a:r>
          </a:p>
          <a:p>
            <a:r>
              <a:rPr lang="en-US" dirty="0" smtClean="0"/>
              <a:t>Volumes of text books(AYURVEDA) collectively known as SUSHRUTA SAMHITA in this oldest text book it described about the Examination, diagnosis, treatment and prognosis of numerous diseases and procedures on performing various surgeries . </a:t>
            </a:r>
            <a:endParaRPr lang="en-US" dirty="0"/>
          </a:p>
        </p:txBody>
      </p:sp>
      <p:sp>
        <p:nvSpPr>
          <p:cNvPr id="2" name="Title 1"/>
          <p:cNvSpPr>
            <a:spLocks noGrp="1"/>
          </p:cNvSpPr>
          <p:nvPr>
            <p:ph type="title"/>
          </p:nvPr>
        </p:nvSpPr>
        <p:spPr/>
        <p:txBody>
          <a:bodyPr/>
          <a:lstStyle/>
          <a:p>
            <a:r>
              <a:rPr lang="en-US" dirty="0" smtClean="0"/>
              <a:t>FATHER OF SURGERY</a:t>
            </a:r>
            <a:endParaRPr lang="en-US" dirty="0"/>
          </a:p>
        </p:txBody>
      </p:sp>
    </p:spTree>
  </p:cSld>
  <p:clrMapOvr>
    <a:masterClrMapping/>
  </p:clrMapOvr>
  <p:transition advClick="0">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Pre historic cultures had developed forms of surgery </a:t>
            </a:r>
          </a:p>
          <a:p>
            <a:r>
              <a:rPr lang="en-US" dirty="0" smtClean="0"/>
              <a:t>The oldest evidence is </a:t>
            </a:r>
            <a:r>
              <a:rPr lang="en-US" dirty="0" err="1" smtClean="0"/>
              <a:t>Trepannation</a:t>
            </a:r>
            <a:r>
              <a:rPr lang="en-US" dirty="0" smtClean="0"/>
              <a:t>, in which a hole is drilled or scraped into the skull, this procedure is used for treating health problems are related to intracranial pressure and other diseases.</a:t>
            </a:r>
          </a:p>
          <a:p>
            <a:r>
              <a:rPr lang="en-US" dirty="0" smtClean="0"/>
              <a:t>Evidence of brain surgery in </a:t>
            </a:r>
            <a:r>
              <a:rPr lang="en-US" dirty="0" err="1" smtClean="0"/>
              <a:t>egyptian</a:t>
            </a:r>
            <a:r>
              <a:rPr lang="en-US" dirty="0" smtClean="0"/>
              <a:t> pyramids.</a:t>
            </a:r>
          </a:p>
          <a:p>
            <a:endParaRPr lang="en-US" dirty="0"/>
          </a:p>
        </p:txBody>
      </p:sp>
      <p:sp>
        <p:nvSpPr>
          <p:cNvPr id="2" name="Title 1"/>
          <p:cNvSpPr>
            <a:spLocks noGrp="1"/>
          </p:cNvSpPr>
          <p:nvPr>
            <p:ph type="title"/>
          </p:nvPr>
        </p:nvSpPr>
        <p:spPr/>
        <p:txBody>
          <a:bodyPr/>
          <a:lstStyle/>
          <a:p>
            <a:r>
              <a:rPr lang="en-US" dirty="0" smtClean="0"/>
              <a:t>HISTORY OF SURGERY</a:t>
            </a:r>
            <a:endParaRPr lang="en-US" dirty="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Elective surgery   – Is not needed to  save the life of the patient but it is done for other benefits (cosmetic surgery)</a:t>
            </a:r>
          </a:p>
          <a:p>
            <a:r>
              <a:rPr lang="en-US" dirty="0" smtClean="0"/>
              <a:t>EMERGENCY SURGERY- it is done quickly to save the life of the patient.</a:t>
            </a:r>
          </a:p>
          <a:p>
            <a:r>
              <a:rPr lang="en-US" dirty="0" smtClean="0"/>
              <a:t>EXPLORATORY SURGERY- it is for investigating a patient’s medical condition or making a diagnosis </a:t>
            </a:r>
          </a:p>
          <a:p>
            <a:pPr>
              <a:buNone/>
            </a:pPr>
            <a:endParaRPr lang="en-US" dirty="0" smtClean="0"/>
          </a:p>
          <a:p>
            <a:endParaRPr lang="en-US" dirty="0"/>
          </a:p>
        </p:txBody>
      </p:sp>
      <p:sp>
        <p:nvSpPr>
          <p:cNvPr id="2" name="Title 1"/>
          <p:cNvSpPr>
            <a:spLocks noGrp="1"/>
          </p:cNvSpPr>
          <p:nvPr>
            <p:ph type="title"/>
          </p:nvPr>
        </p:nvSpPr>
        <p:spPr/>
        <p:txBody>
          <a:bodyPr/>
          <a:lstStyle/>
          <a:p>
            <a:r>
              <a:rPr lang="en-US" dirty="0" smtClean="0"/>
              <a:t>VARIOUS FORMS OF SURGERY</a:t>
            </a:r>
            <a:endParaRPr lang="en-US" dirty="0"/>
          </a:p>
        </p:txBody>
      </p:sp>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229600" cy="5562600"/>
          </a:xfrm>
        </p:spPr>
        <p:txBody>
          <a:bodyPr>
            <a:normAutofit/>
          </a:bodyPr>
          <a:lstStyle/>
          <a:p>
            <a:r>
              <a:rPr lang="en-US" sz="3600" dirty="0" smtClean="0"/>
              <a:t>THERAPEUTIC</a:t>
            </a:r>
            <a:r>
              <a:rPr lang="en-US" dirty="0" smtClean="0"/>
              <a:t> SURGERY- it is for treating a patient , surgery may start out as exploratory and </a:t>
            </a:r>
            <a:r>
              <a:rPr lang="en-US" sz="3600" dirty="0" smtClean="0"/>
              <a:t>become</a:t>
            </a:r>
            <a:r>
              <a:rPr lang="en-US" dirty="0" smtClean="0"/>
              <a:t> therapeutic </a:t>
            </a:r>
          </a:p>
          <a:p>
            <a:r>
              <a:rPr lang="en-US" dirty="0" smtClean="0"/>
              <a:t>AMPUTATION SURGERY- it involves cutting of a body part (eg- digit ,limb)</a:t>
            </a:r>
          </a:p>
          <a:p>
            <a:r>
              <a:rPr lang="en-US" dirty="0" smtClean="0"/>
              <a:t>REPLANTATION – it is an difficult surgery recently developed , reattaching a body parts</a:t>
            </a:r>
          </a:p>
          <a:p>
            <a:r>
              <a:rPr lang="en-US" dirty="0" smtClean="0"/>
              <a:t>RECONSTRUCTIVE- reshaping of certain body tissues including bones ,cartilages, muscles ,fat and skin that it may be damaged by trauma or congenitally abnormal  </a:t>
            </a:r>
            <a:endParaRPr lang="en-US" dirty="0"/>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638800"/>
          </a:xfrm>
        </p:spPr>
        <p:txBody>
          <a:bodyPr>
            <a:normAutofit fontScale="92500" lnSpcReduction="10000"/>
          </a:bodyPr>
          <a:lstStyle/>
          <a:p>
            <a:r>
              <a:rPr lang="en-US" dirty="0" smtClean="0"/>
              <a:t>COSMETIC SURGERY- it is a common type of surgery that is </a:t>
            </a:r>
            <a:r>
              <a:rPr lang="en-US" sz="4200" dirty="0" smtClean="0"/>
              <a:t>done</a:t>
            </a:r>
            <a:r>
              <a:rPr lang="en-US" dirty="0" smtClean="0"/>
              <a:t> to improve the appearance of the patient </a:t>
            </a:r>
          </a:p>
          <a:p>
            <a:r>
              <a:rPr lang="en-US" dirty="0" smtClean="0"/>
              <a:t>EXCISION SURGERY- it is  the cutting out of an organ or other body parts from the patients .</a:t>
            </a:r>
          </a:p>
          <a:p>
            <a:r>
              <a:rPr lang="en-US" dirty="0" smtClean="0"/>
              <a:t>TRANSPLANT SURGERY- Replacement of an organ .</a:t>
            </a:r>
          </a:p>
          <a:p>
            <a:r>
              <a:rPr lang="en-US" dirty="0" smtClean="0"/>
              <a:t>MINIMAL INVASIVE SURGERY- smaller outer incision for endoscopic tube like instrument to perform surgery. </a:t>
            </a:r>
          </a:p>
          <a:p>
            <a:r>
              <a:rPr lang="en-US" dirty="0" smtClean="0"/>
              <a:t>LASER SURGERY- usage of laser for cutting instead of scalpel or other surgical instruments.</a:t>
            </a:r>
          </a:p>
          <a:p>
            <a:r>
              <a:rPr lang="en-US" dirty="0" smtClean="0"/>
              <a:t>MICRO SURGERY- it is an fine surgery with the aid of microscope for the surgeon to see better. </a:t>
            </a:r>
            <a:endParaRPr lang="en-US" dirty="0"/>
          </a:p>
        </p:txBody>
      </p:sp>
    </p:spTree>
  </p:cSld>
  <p:clrMapOvr>
    <a:masterClrMapping/>
  </p:clrMapOvr>
  <p:transition>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normAutofit/>
          </a:bodyPr>
          <a:lstStyle/>
          <a:p>
            <a:r>
              <a:rPr lang="en-US" dirty="0" smtClean="0"/>
              <a:t>BARIATRIC SURGERY- it is class of surgery for treating (obesity) (gastric-bypass-surgery) (</a:t>
            </a:r>
            <a:r>
              <a:rPr lang="en-US" dirty="0" err="1" smtClean="0"/>
              <a:t>sterlization</a:t>
            </a:r>
            <a:r>
              <a:rPr lang="en-US" dirty="0" smtClean="0"/>
              <a:t> techniques-males)</a:t>
            </a:r>
          </a:p>
          <a:p>
            <a:r>
              <a:rPr lang="en-US" dirty="0" smtClean="0"/>
              <a:t>RHINO PLASTIC SURGERY- reconstruction of nose after amputation </a:t>
            </a:r>
          </a:p>
          <a:p>
            <a:r>
              <a:rPr lang="en-US" dirty="0" smtClean="0"/>
              <a:t>HUA-TUO –a famous </a:t>
            </a:r>
            <a:r>
              <a:rPr lang="en-US" dirty="0" err="1" smtClean="0"/>
              <a:t>chinese</a:t>
            </a:r>
            <a:r>
              <a:rPr lang="en-US" dirty="0" smtClean="0"/>
              <a:t> physician , he is a first person to perform surgery with the aid of </a:t>
            </a:r>
            <a:r>
              <a:rPr lang="en-US" dirty="0" err="1" smtClean="0"/>
              <a:t>anaesthesia</a:t>
            </a:r>
            <a:r>
              <a:rPr lang="en-US" dirty="0" smtClean="0"/>
              <a:t> </a:t>
            </a:r>
          </a:p>
          <a:p>
            <a:r>
              <a:rPr lang="en-US" dirty="0" smtClean="0"/>
              <a:t>In Islamic world one of the renowned physician who </a:t>
            </a:r>
            <a:r>
              <a:rPr lang="en-US" dirty="0" err="1" smtClean="0"/>
              <a:t>practises</a:t>
            </a:r>
            <a:r>
              <a:rPr lang="en-US" dirty="0" smtClean="0"/>
              <a:t> surgery called ABUL CASIS, he is also regarded as father of surgery </a:t>
            </a:r>
          </a:p>
        </p:txBody>
      </p:sp>
    </p:spTree>
  </p:cSld>
  <p:clrMapOvr>
    <a:masterClrMapping/>
  </p:clrMapOvr>
  <p:transition>
    <p:wheel spokes="3"/>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2">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163</TotalTime>
  <Words>1044</Words>
  <Application>Microsoft Office PowerPoint</Application>
  <PresentationFormat>On-screen Show (4:3)</PresentationFormat>
  <Paragraphs>97</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Concourse</vt:lpstr>
      <vt:lpstr>SURGERY</vt:lpstr>
      <vt:lpstr>DEFINITION</vt:lpstr>
      <vt:lpstr>Slide 3</vt:lpstr>
      <vt:lpstr>FATHER OF SURGERY</vt:lpstr>
      <vt:lpstr>HISTORY OF SURGERY</vt:lpstr>
      <vt:lpstr>VARIOUS FORMS OF SURGERY</vt:lpstr>
      <vt:lpstr>Slide 7</vt:lpstr>
      <vt:lpstr>Slide 8</vt:lpstr>
      <vt:lpstr>Slide 9</vt:lpstr>
      <vt:lpstr>Slide 10</vt:lpstr>
      <vt:lpstr>MODERN DEVELOPMENTS IN THE FIELD OF SURGERY</vt:lpstr>
      <vt:lpstr>Slide 12</vt:lpstr>
      <vt:lpstr>Slide 13</vt:lpstr>
      <vt:lpstr>Slide 14</vt:lpstr>
      <vt:lpstr>CONDITIONS TREATED BY SURGERY</vt:lpstr>
      <vt:lpstr>SCOPE OF HOMOEOPATHY</vt:lpstr>
      <vt:lpstr>Slide 17</vt:lpstr>
      <vt:lpstr>DISEASE</vt:lpstr>
      <vt:lpstr>examples</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SURGERY</dc:title>
  <dc:creator>user</dc:creator>
  <cp:lastModifiedBy>New</cp:lastModifiedBy>
  <cp:revision>21</cp:revision>
  <dcterms:created xsi:type="dcterms:W3CDTF">2018-11-23T14:27:55Z</dcterms:created>
  <dcterms:modified xsi:type="dcterms:W3CDTF">2021-11-15T10:18:39Z</dcterms:modified>
</cp:coreProperties>
</file>